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65" r:id="rId6"/>
    <p:sldId id="269" r:id="rId7"/>
    <p:sldId id="262" r:id="rId8"/>
    <p:sldId id="260" r:id="rId9"/>
    <p:sldId id="261" r:id="rId10"/>
    <p:sldId id="263" r:id="rId11"/>
    <p:sldId id="259" r:id="rId12"/>
    <p:sldId id="264" r:id="rId13"/>
    <p:sldId id="266" r:id="rId14"/>
    <p:sldId id="268" r:id="rId15"/>
    <p:sldId id="267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82"/>
  </p:normalViewPr>
  <p:slideViewPr>
    <p:cSldViewPr snapToGrid="0" snapToObjects="1">
      <p:cViewPr varScale="1">
        <p:scale>
          <a:sx n="115" d="100"/>
          <a:sy n="115" d="100"/>
        </p:scale>
        <p:origin x="4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73E87-79B1-A649-AEF5-A26ED1CF50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2764C6-C702-4B49-A2CC-176D5414A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43747-8653-A64E-95E7-9C8D796B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9BA62-5BC1-494C-A875-B51E028EE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6E1EC-AB7E-224D-9788-B4626B79B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36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E2CA3-4443-4242-851E-DF5E515E8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2CEA0-A426-944A-A062-AA218B59B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F7F44-39D2-6541-A5EE-454B36827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32212-FE0B-0D4E-BD1D-85526957B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C9A1A-BEF8-8A40-A356-DAB0DA221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88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4F176A-22C5-0C48-B93E-CEBA440B4D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BCE57-2D97-1D42-B5CA-E2C8C3A57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EA498-CBD4-F849-9852-E9FCE06A3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8B2A7-F498-8746-9663-CDBD0C08C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2FA8-D05A-D64F-8D47-49BEA8BE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1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91509-2400-674A-BAFE-01D9D00F0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819ED-6444-1145-AE8B-4D6A9B3B2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C20F9-DA60-FB4D-BFE9-FA18187BA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AA57-56E6-FA4C-8102-3C72697E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8DADF-2B93-5143-9645-D05BFA50B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5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CB81-EB35-9A49-89E1-D6A5FEF94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CF0B6-9BD5-4A4D-99B0-F83D6BCFB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8D70-3B28-7F43-89C6-A8DC309C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CC7F5-10E7-EA4E-B8D6-845796C5F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1DF71-AE0A-CD44-A05C-3AA8B222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34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CC3F-4716-1446-BF7E-87053925D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964BD-36BA-3F4B-B389-3449610534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63615-EEB3-8246-BA3F-AD898E92A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1B6BC-0353-254A-A9FE-9CD73E072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72572-190D-3E47-A006-1D0760C71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DA27E-9D93-5E4D-9974-46F16429A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1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B2875-8FB2-6146-B599-2B168C89F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E45FE-FDB5-E847-AD5C-2E1B119F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B3336-EAB8-CB47-BAF8-08574B40A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4BD53-64E1-A746-8DB6-42E1EB22E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834B05-5176-CC4F-9FB3-ACB6FFCBF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763E47-B438-604F-8B05-6A4AA7649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DF750E-4B9B-A14E-9813-952083F8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2D2E4-3116-AA43-8468-2831C3E55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01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B209-9C68-8142-88B4-AF0839579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864EB7-47F8-BB48-8C74-BB84D2763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D3F40-4AAC-4640-8750-2C738DBF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83989B-5E5A-5441-92CA-339DE15D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93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D8E569-6A21-FC49-AEEC-CD704F160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6BF6B-E05A-AB4D-AFD7-7C24CCEDA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2E944-BB92-9C46-AEC9-769424000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7672-3CCC-A045-8D2E-73184045D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AE69-48C7-8D4D-B47B-DE2E46C15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9E271-9DE3-5248-84F2-ACF82ABA7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5362E-E8BE-094C-A4C6-A07218F1B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5C4B3-012F-E849-9322-87A00306A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85D82-44CA-B646-B1D7-818597C3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0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731A5-3897-1941-AC6B-8CF05A7E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759B9-663B-6842-933D-E29A6B5DA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BFE15-F39C-A64F-9A15-5CBBE6B2D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65982-3CC1-DC48-8BE1-B6271A0BC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D6A2D-A500-CB44-B60F-9B83A8C2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F6A0-A705-994A-99FC-D7147C967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60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6A64CA-B7F5-854A-98D4-A6E1D7F80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B0C7B-2FEB-4E40-A4E1-4E9AD3D85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BC976-FF80-F641-B3EE-F76A41BA83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E7C5E-39CD-EB4F-88B1-0F56B5363527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A454C-330E-E04A-B59A-BA668FC90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27B15-3918-7B41-A962-A81EF861C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D8670-10DD-D848-8A4B-B73C833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7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9DEF5-6482-574F-8541-FDEBC72364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Handling, acquisition and storage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B41B1-F005-AA4D-991D-211D97A4CD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 Bijoy A Jose</a:t>
            </a:r>
          </a:p>
        </p:txBody>
      </p:sp>
    </p:spTree>
    <p:extLst>
      <p:ext uri="{BB962C8B-B14F-4D97-AF65-F5344CB8AC3E}">
        <p14:creationId xmlns:p14="http://schemas.microsoft.com/office/powerpoint/2010/main" val="2809187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A8B0-A3B3-DD48-9DD9-8187E7DB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B0194-A365-D64A-B880-92F0D3D95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5886"/>
            <a:ext cx="10798629" cy="43808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>
                <a:latin typeface="Calibri" panose="020F0502020204030204" pitchFamily="34" charset="0"/>
              </a:rPr>
              <a:t>K</a:t>
            </a:r>
            <a:r>
              <a:rPr lang="en-IN" sz="2400" dirty="0">
                <a:effectLst/>
                <a:latin typeface="Calibri" panose="020F0502020204030204" pitchFamily="34" charset="0"/>
              </a:rPr>
              <a:t>ey difference with Ideal system are: </a:t>
            </a:r>
            <a:endParaRPr lang="en-IN" sz="2400" dirty="0">
              <a:effectLst/>
            </a:endParaRP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Messaging is implemented on top of a replicated, distributed commit log.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The client has more functionality and, therefore, more responsibility.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Messaging is optimized for batches instead of individual messages.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Messages are retained even after they are consumed; they can be consumed again.</a:t>
            </a:r>
          </a:p>
          <a:p>
            <a:pPr marL="457200" lvl="1" indent="0">
              <a:buNone/>
            </a:pPr>
            <a:r>
              <a:rPr lang="en-IN" sz="18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indent="0">
              <a:buNone/>
            </a:pPr>
            <a:r>
              <a:rPr lang="en-IN" sz="2400" dirty="0">
                <a:effectLst/>
                <a:latin typeface="Calibri" panose="020F0502020204030204" pitchFamily="34" charset="0"/>
              </a:rPr>
              <a:t>The results of these design decisions are: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Extreme horizontal scalability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Very high throughput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High availability </a:t>
            </a:r>
          </a:p>
          <a:p>
            <a:pPr marL="742950" lvl="1" indent="-285750"/>
            <a:r>
              <a:rPr lang="en-IN" sz="1800" dirty="0">
                <a:effectLst/>
                <a:latin typeface="Calibri" panose="020F0502020204030204" pitchFamily="34" charset="0"/>
              </a:rPr>
              <a:t>but, different semantics and message delivery guarantees </a:t>
            </a:r>
          </a:p>
        </p:txBody>
      </p:sp>
    </p:spTree>
    <p:extLst>
      <p:ext uri="{BB962C8B-B14F-4D97-AF65-F5344CB8AC3E}">
        <p14:creationId xmlns:p14="http://schemas.microsoft.com/office/powerpoint/2010/main" val="3860405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D0BA-6FA0-6C4F-8D8B-C1C2C795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Partitioning in Kafka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B334D0-BAAA-664A-91D5-8430F9DF3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14" y="2082799"/>
            <a:ext cx="8154358" cy="4165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EEF5CE-0FEC-4249-A0E4-4B071EC5CB09}"/>
              </a:ext>
            </a:extLst>
          </p:cNvPr>
          <p:cNvSpPr/>
          <p:nvPr/>
        </p:nvSpPr>
        <p:spPr>
          <a:xfrm>
            <a:off x="544286" y="2082799"/>
            <a:ext cx="300445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Calibri" panose="020F0502020204030204" pitchFamily="34" charset="0"/>
              </a:rPr>
              <a:t>Instead of all records handled by the system being stored in a single log, Kafka divides records into </a:t>
            </a:r>
            <a:r>
              <a:rPr lang="en-IN" b="1" dirty="0">
                <a:latin typeface="Calibri" panose="020F0502020204030204" pitchFamily="34" charset="0"/>
              </a:rPr>
              <a:t>partitions</a:t>
            </a:r>
            <a:r>
              <a:rPr lang="en-IN" dirty="0">
                <a:latin typeface="Calibri" panose="020F0502020204030204" pitchFamily="34" charset="0"/>
              </a:rPr>
              <a:t>.</a:t>
            </a:r>
          </a:p>
          <a:p>
            <a:endParaRPr lang="en-IN" dirty="0">
              <a:latin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</a:rPr>
              <a:t>Partitions can be thought of as a subset of all the records for a topic. Partitions help with the ideal of “Unlimited Scaling”.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406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D0BA-6FA0-6C4F-8D8B-C1C2C795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Partitioning in Kafka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B334D0-BAAA-664A-91D5-8430F9DF3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230" y="2082799"/>
            <a:ext cx="7195442" cy="36757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EEF5CE-0FEC-4249-A0E4-4B071EC5CB09}"/>
              </a:ext>
            </a:extLst>
          </p:cNvPr>
          <p:cNvSpPr/>
          <p:nvPr/>
        </p:nvSpPr>
        <p:spPr>
          <a:xfrm>
            <a:off x="631371" y="1705201"/>
            <a:ext cx="33310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Any Kafka client (a producer or consumer) communicates only with the </a:t>
            </a:r>
            <a:r>
              <a:rPr lang="en-IN" b="1" dirty="0"/>
              <a:t>leader partition</a:t>
            </a:r>
            <a:r>
              <a:rPr lang="en-IN" dirty="0"/>
              <a:t> for data. All other partitions exist for redundancy and failover.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Follower partitions</a:t>
            </a:r>
            <a:r>
              <a:rPr lang="en-IN" dirty="0"/>
              <a:t> are responsible for copying new records from their leader partitions.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Ideally, the follower partitions have an exact copy of the contents of the leader. Such partitions are called</a:t>
            </a:r>
            <a:r>
              <a:rPr lang="en-IN" b="1" dirty="0"/>
              <a:t> in-sync replicas</a:t>
            </a:r>
            <a:r>
              <a:rPr lang="en-IN" dirty="0"/>
              <a:t> (ISR). </a:t>
            </a:r>
          </a:p>
        </p:txBody>
      </p:sp>
    </p:spTree>
    <p:extLst>
      <p:ext uri="{BB962C8B-B14F-4D97-AF65-F5344CB8AC3E}">
        <p14:creationId xmlns:p14="http://schemas.microsoft.com/office/powerpoint/2010/main" val="55012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80C0-B189-7F41-93A7-A7C7AC15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Cassandra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29FF-A67B-CC42-A0DD-58B9393FE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1825625"/>
            <a:ext cx="4452258" cy="4351338"/>
          </a:xfrm>
        </p:spPr>
        <p:txBody>
          <a:bodyPr>
            <a:normAutofit/>
          </a:bodyPr>
          <a:lstStyle/>
          <a:p>
            <a:r>
              <a:rPr lang="en-US" dirty="0"/>
              <a:t>Decentralized NoSQL DB</a:t>
            </a:r>
          </a:p>
          <a:p>
            <a:r>
              <a:rPr lang="en-US" dirty="0"/>
              <a:t>High scalability &amp; availability</a:t>
            </a:r>
          </a:p>
          <a:p>
            <a:r>
              <a:rPr lang="en-US" dirty="0"/>
              <a:t>Organized as ring of nodes. Node takes care of portion of data</a:t>
            </a:r>
          </a:p>
          <a:p>
            <a:r>
              <a:rPr lang="en-US" dirty="0"/>
              <a:t>Client should allocate measures across Cassandra nodes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B0F74-0C51-3C4A-A744-4F7C3CBD7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0254" y="1690688"/>
            <a:ext cx="6816946" cy="448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75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80C0-B189-7F41-93A7-A7C7AC15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Cassandra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29FF-A67B-CC42-A0DD-58B9393FE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6645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Node B takes care of hash data range 51214-60012.</a:t>
            </a:r>
          </a:p>
          <a:p>
            <a:r>
              <a:rPr lang="en-US" dirty="0"/>
              <a:t>Node A takes care of 32768-40917</a:t>
            </a:r>
          </a:p>
          <a:p>
            <a:r>
              <a:rPr lang="en-US" dirty="0"/>
              <a:t>Cassandra based on </a:t>
            </a:r>
            <a:r>
              <a:rPr lang="en-US" dirty="0" err="1"/>
              <a:t>SSTable</a:t>
            </a:r>
            <a:endParaRPr lang="en-US" dirty="0"/>
          </a:p>
          <a:p>
            <a:r>
              <a:rPr lang="en-US" dirty="0"/>
              <a:t>Writing is </a:t>
            </a:r>
            <a:r>
              <a:rPr lang="en-US" dirty="0" err="1"/>
              <a:t>asynch</a:t>
            </a:r>
            <a:endParaRPr lang="en-US" dirty="0"/>
          </a:p>
          <a:p>
            <a:r>
              <a:rPr lang="en-US" dirty="0"/>
              <a:t>Invalidates data rather than delete.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B0F74-0C51-3C4A-A744-4F7C3CBD7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406" y="1690687"/>
            <a:ext cx="7113221" cy="448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22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80C0-B189-7F41-93A7-A7C7AC15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Kairos 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29FF-A67B-CC42-A0DD-58B9393FE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25625"/>
            <a:ext cx="4441371" cy="4351338"/>
          </a:xfrm>
        </p:spPr>
        <p:txBody>
          <a:bodyPr/>
          <a:lstStyle/>
          <a:p>
            <a:r>
              <a:rPr lang="en-US" dirty="0"/>
              <a:t>Time series DB on top of Cassandra</a:t>
            </a:r>
          </a:p>
          <a:p>
            <a:r>
              <a:rPr lang="en-US" dirty="0"/>
              <a:t>Flexible API to build plugins</a:t>
            </a:r>
          </a:p>
          <a:p>
            <a:r>
              <a:rPr lang="en-US" dirty="0" err="1"/>
              <a:t>KairosDB</a:t>
            </a:r>
            <a:r>
              <a:rPr lang="en-US" dirty="0"/>
              <a:t> plugins can consume data directly from Kafka</a:t>
            </a:r>
          </a:p>
          <a:p>
            <a:r>
              <a:rPr lang="en-US" dirty="0"/>
              <a:t>Combination </a:t>
            </a:r>
            <a:r>
              <a:rPr lang="en-US" dirty="0" err="1"/>
              <a:t>fo</a:t>
            </a:r>
            <a:r>
              <a:rPr lang="en-US" dirty="0"/>
              <a:t> Kafka – </a:t>
            </a:r>
            <a:r>
              <a:rPr lang="en-US" dirty="0" err="1"/>
              <a:t>Karios</a:t>
            </a:r>
            <a:r>
              <a:rPr lang="en-US" dirty="0"/>
              <a:t> on </a:t>
            </a:r>
            <a:r>
              <a:rPr lang="en-US"/>
              <a:t>Cassandra is ideal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75889-4DA1-F04E-A0CF-D7B03053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732" y="2035629"/>
            <a:ext cx="6441337" cy="360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69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24BA-6DB5-1248-9B1A-2539E9C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BC8EC-FBB1-5343-B0CC-CFC689BB9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2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B35C-182B-A54E-8813-8B588C8B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Handling in cloud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746EA2-EEBD-1440-B3B3-991B47807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19" y="1987549"/>
            <a:ext cx="8145152" cy="442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71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A8B0-A3B3-DD48-9DD9-8187E7DB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handling in IOT:MQTT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B0194-A365-D64A-B880-92F0D3D95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3200"/>
            <a:ext cx="10798629" cy="3553506"/>
          </a:xfrm>
        </p:spPr>
        <p:txBody>
          <a:bodyPr>
            <a:normAutofit fontScale="70000" lnSpcReduction="20000"/>
          </a:bodyPr>
          <a:lstStyle/>
          <a:p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Message Queuing Telemetry Transport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The ideal publish-subscribe system is straight-forward: Publisher A’s messages must make their way to Subscriber A, Publisher B’s messages must make their way to Subscriber B, and so on. </a:t>
            </a:r>
          </a:p>
          <a:p>
            <a:endParaRPr lang="en-IN" dirty="0"/>
          </a:p>
          <a:p>
            <a:r>
              <a:rPr lang="en-IN" dirty="0"/>
              <a:t>An ideal system has the benefit of: </a:t>
            </a:r>
            <a:endParaRPr lang="en-IN" dirty="0">
              <a:effectLst/>
            </a:endParaRPr>
          </a:p>
          <a:p>
            <a:pPr lvl="1"/>
            <a:r>
              <a:rPr lang="en-IN" b="1" dirty="0"/>
              <a:t>Unlimited Lookback. </a:t>
            </a:r>
            <a:r>
              <a:rPr lang="en-IN" dirty="0"/>
              <a:t>A new Subscriber A1 can read Publisher A’s stream at any point in time. </a:t>
            </a:r>
          </a:p>
          <a:p>
            <a:pPr lvl="1"/>
            <a:r>
              <a:rPr lang="en-IN" b="1" dirty="0"/>
              <a:t>Message Retention. </a:t>
            </a:r>
            <a:r>
              <a:rPr lang="en-IN" dirty="0"/>
              <a:t>No messages are lost. </a:t>
            </a:r>
          </a:p>
          <a:p>
            <a:pPr lvl="1"/>
            <a:r>
              <a:rPr lang="en-IN" b="1" dirty="0"/>
              <a:t>Unlimited Storage. </a:t>
            </a:r>
            <a:r>
              <a:rPr lang="en-IN" dirty="0"/>
              <a:t>The publish-subscribe system has unlimited storage of messages. </a:t>
            </a:r>
          </a:p>
          <a:p>
            <a:pPr lvl="1"/>
            <a:r>
              <a:rPr lang="en-IN" b="1" dirty="0"/>
              <a:t>No Downtime. </a:t>
            </a:r>
            <a:r>
              <a:rPr lang="en-IN" dirty="0"/>
              <a:t>The publish-subscribe system is never down. </a:t>
            </a:r>
          </a:p>
          <a:p>
            <a:pPr lvl="1"/>
            <a:r>
              <a:rPr lang="en-IN" b="1" dirty="0"/>
              <a:t>Unlimited Scaling. </a:t>
            </a:r>
            <a:r>
              <a:rPr lang="en-IN" dirty="0"/>
              <a:t>The publish-subscribe system can handle any number of publishers and/or subscribers with constant message delivery latency. </a:t>
            </a:r>
          </a:p>
          <a:p>
            <a:endParaRPr lang="en-IN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F2D7D2-2141-714D-89FD-AFCC2976E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719" y="1286033"/>
            <a:ext cx="5297327" cy="186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65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A8B0-A3B3-DD48-9DD9-8187E7DB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handling in CoAP- Constrained Application Protocol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B0194-A365-D64A-B880-92F0D3D95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313"/>
            <a:ext cx="4758369" cy="3553506"/>
          </a:xfrm>
        </p:spPr>
        <p:txBody>
          <a:bodyPr>
            <a:normAutofit fontScale="85000" lnSpcReduction="10000"/>
          </a:bodyPr>
          <a:lstStyle/>
          <a:p>
            <a:r>
              <a:rPr lang="en-IN" sz="2400" dirty="0"/>
              <a:t>MQTT messages can be used for any purpose, but all clients must know the message formats up-front to allow communication. </a:t>
            </a:r>
          </a:p>
          <a:p>
            <a:r>
              <a:rPr lang="en-IN" sz="2400" dirty="0"/>
              <a:t>CoAP, conversely, provides inbuilt support for content negotiation and discovery allowing devices to probe each other to find ways of exchanging data.</a:t>
            </a:r>
            <a:endParaRPr lang="en-IN" sz="2400" dirty="0">
              <a:effectLst/>
            </a:endParaRPr>
          </a:p>
          <a:p>
            <a:r>
              <a:rPr lang="en-IN" sz="2400" dirty="0"/>
              <a:t>The CoAP protocol is very similar to HTTP and includes several HTTP functionalities, but has been redesigned (and not simply compressed) to account for these devices’ constraints</a:t>
            </a:r>
            <a:endParaRPr lang="en-IN" sz="2400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78F6E1-5467-FD4E-A7C3-31B2BD3FD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0" t="13494" r="5427" b="15984"/>
          <a:stretch/>
        </p:blipFill>
        <p:spPr>
          <a:xfrm>
            <a:off x="5589475" y="1597446"/>
            <a:ext cx="6475348" cy="380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5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605FF-33C4-F646-81CA-7F93AAC4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Rule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27CCE-8257-0742-8A7C-CA0737F53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Rules engines are the software tools that are used to build and run business logic </a:t>
            </a:r>
          </a:p>
          <a:p>
            <a:r>
              <a:rPr lang="en-US" dirty="0"/>
              <a:t>Kafka Streams : Library for building real time applications</a:t>
            </a:r>
          </a:p>
          <a:p>
            <a:r>
              <a:rPr lang="en-US" dirty="0"/>
              <a:t>Data input and output are stored in Apache Kafka clusters</a:t>
            </a:r>
          </a:p>
          <a:p>
            <a:r>
              <a:rPr lang="en-US" dirty="0"/>
              <a:t>Kafka is used for transforming measurement of physical parameters and publishing them.</a:t>
            </a:r>
          </a:p>
          <a:p>
            <a:r>
              <a:rPr lang="en-US" dirty="0"/>
              <a:t>Data has to be stored in a scalable and fault-tolerant database</a:t>
            </a:r>
          </a:p>
          <a:p>
            <a:r>
              <a:rPr lang="en-US" dirty="0"/>
              <a:t>NoSQL Databases are used for this scenario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0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6CA69-BC84-7942-93D4-F417E68F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storage: NoSQL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2572-4B5C-344D-9DCF-CEC7F9E6E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95597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Why avoid SQL?</a:t>
            </a:r>
          </a:p>
          <a:p>
            <a:r>
              <a:rPr lang="en-US" dirty="0"/>
              <a:t>Because Joins are expensive</a:t>
            </a:r>
          </a:p>
          <a:p>
            <a:r>
              <a:rPr lang="en-US" dirty="0"/>
              <a:t>Hard to scale horizontally</a:t>
            </a:r>
          </a:p>
          <a:p>
            <a:r>
              <a:rPr lang="en-US" dirty="0"/>
              <a:t>Not fast enough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NoSQL</a:t>
            </a:r>
          </a:p>
          <a:p>
            <a:r>
              <a:rPr lang="en-US" dirty="0"/>
              <a:t>Tuple contains a name, value &amp; timestamp</a:t>
            </a:r>
          </a:p>
          <a:p>
            <a:r>
              <a:rPr lang="en-US" dirty="0"/>
              <a:t>Collections with values</a:t>
            </a:r>
          </a:p>
          <a:p>
            <a:r>
              <a:rPr lang="en-US" dirty="0"/>
              <a:t>Faster handling of large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ECE94-66FD-E048-9301-CF7BD34B7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864" y="260350"/>
            <a:ext cx="3695700" cy="3289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A0B9D0-6DB8-1F43-AE59-9AB8B8644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4170" y="4019550"/>
            <a:ext cx="41021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65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A8B0-A3B3-DD48-9DD9-8187E7DB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topics using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B0194-A365-D64A-B880-92F0D3D95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6857" cy="4351338"/>
          </a:xfrm>
        </p:spPr>
        <p:txBody>
          <a:bodyPr/>
          <a:lstStyle/>
          <a:p>
            <a:r>
              <a:rPr lang="en-IN" dirty="0"/>
              <a:t>A topic is a queue of messages written by one or more producers and read by one or more consumers. </a:t>
            </a:r>
          </a:p>
          <a:p>
            <a:r>
              <a:rPr lang="en-IN" dirty="0"/>
              <a:t>A topic is identified by its name. </a:t>
            </a:r>
          </a:p>
          <a:p>
            <a:endParaRPr lang="en-IN" dirty="0"/>
          </a:p>
          <a:p>
            <a:r>
              <a:rPr lang="en-US" dirty="0"/>
              <a:t>Publisher -&gt; Producer in Kafka</a:t>
            </a:r>
          </a:p>
          <a:p>
            <a:r>
              <a:rPr lang="en-US" dirty="0"/>
              <a:t>Subscriber -&gt; Consumer in Kafka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49498-2688-2948-9F81-D2322ABF6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800" y="2966244"/>
            <a:ext cx="4699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67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4E10A-4CB7-6448-8FE3-4F8DFAF9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741B5-D87A-FA46-959B-54D0178FB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167994" cy="4351338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Kafka is a distributed system that implements the basic features of the ideal publish-subscribe system. </a:t>
            </a:r>
          </a:p>
          <a:p>
            <a:endParaRPr lang="en-IN" dirty="0"/>
          </a:p>
          <a:p>
            <a:r>
              <a:rPr lang="en-IN" dirty="0"/>
              <a:t>Each host in the Kafka cluster runs a server called a broker that stores messages sent to the topics and serves consumer requests.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Kafka brokers all talk to Zookeeper for distributed coordination </a:t>
            </a:r>
          </a:p>
          <a:p>
            <a:endParaRPr lang="en-IN" dirty="0"/>
          </a:p>
          <a:p>
            <a:r>
              <a:rPr lang="en-IN" dirty="0"/>
              <a:t>Kafka is designed to run on multiple hosts, with one broker per host. If a host goes offline, Kafka does its best to ensure that the other hosts continue running.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921156-BB8C-B946-8DC0-17F6B4448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807" y="1170894"/>
            <a:ext cx="562112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24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CD052-A655-9748-ACA1-551C3E9A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0C01B-C20F-B04E-9562-66C28C05E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1971" cy="4351338"/>
          </a:xfrm>
        </p:spPr>
        <p:txBody>
          <a:bodyPr>
            <a:normAutofit fontScale="92500"/>
          </a:bodyPr>
          <a:lstStyle/>
          <a:p>
            <a:endParaRPr lang="en-IN" dirty="0"/>
          </a:p>
          <a:p>
            <a:r>
              <a:rPr lang="en-IN" dirty="0"/>
              <a:t> No Downtime” and “Unlimited Scaling” goals from the ideal publish-subscribe system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Topics are replicated across brokers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  <a:p>
            <a:r>
              <a:rPr lang="en-IN" dirty="0"/>
              <a:t>Having a single queue has scaling issues. Kafka implements partitions for adding robustness to topics. </a:t>
            </a:r>
          </a:p>
          <a:p>
            <a:endParaRPr lang="en-IN" dirty="0"/>
          </a:p>
          <a:p>
            <a:endParaRPr lang="en-IN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BBCC69-1CBA-3144-B091-93651BB65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807" y="1160008"/>
            <a:ext cx="562112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83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787</Words>
  <Application>Microsoft Macintosh PowerPoint</Application>
  <PresentationFormat>Widescreen</PresentationFormat>
  <Paragraphs>99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</vt:lpstr>
      <vt:lpstr>Calibri</vt:lpstr>
      <vt:lpstr>Calibri Light</vt:lpstr>
      <vt:lpstr>Office Theme</vt:lpstr>
      <vt:lpstr>Data Handling, acquisition and storage</vt:lpstr>
      <vt:lpstr>Data Handling in cloud</vt:lpstr>
      <vt:lpstr>Data handling in IOT:MQTT</vt:lpstr>
      <vt:lpstr>Data handling in CoAP- Constrained Application Protocol </vt:lpstr>
      <vt:lpstr>IoT Rule Engine</vt:lpstr>
      <vt:lpstr>Data storage: NoSQL</vt:lpstr>
      <vt:lpstr>Handling topics using Kafka</vt:lpstr>
      <vt:lpstr>Apache Kafka</vt:lpstr>
      <vt:lpstr>Apache Kafka</vt:lpstr>
      <vt:lpstr>Apache Kafka</vt:lpstr>
      <vt:lpstr>Partitioning in Kafka</vt:lpstr>
      <vt:lpstr>Partitioning in Kafka</vt:lpstr>
      <vt:lpstr>Apache Cassandra</vt:lpstr>
      <vt:lpstr>Apache Cassandra</vt:lpstr>
      <vt:lpstr>Kairos DB</vt:lpstr>
      <vt:lpstr>Additional slides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acquisition and storage in IoT</dc:title>
  <dc:creator>Bijoy Jose</dc:creator>
  <cp:lastModifiedBy>Bijoy Jose</cp:lastModifiedBy>
  <cp:revision>31</cp:revision>
  <dcterms:created xsi:type="dcterms:W3CDTF">2022-02-25T02:45:39Z</dcterms:created>
  <dcterms:modified xsi:type="dcterms:W3CDTF">2023-10-04T06:44:07Z</dcterms:modified>
</cp:coreProperties>
</file>

<file path=docProps/thumbnail.jpeg>
</file>